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298266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18215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414867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618740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365215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55429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50881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7638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168479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16063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6FDAA0A-9502-4BCE-94AD-9CDE99CBC80B}" type="datetimeFigureOut">
              <a:rPr lang="zh-TW" altLang="en-US" smtClean="0"/>
              <a:t>2020/12/2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329122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DAA0A-9502-4BCE-94AD-9CDE99CBC80B}" type="datetimeFigureOut">
              <a:rPr lang="zh-TW" altLang="en-US" smtClean="0"/>
              <a:t>2020/12/2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C19A3-6874-4E81-8936-A0AEA1D662C5}" type="slidenum">
              <a:rPr lang="zh-TW" altLang="en-US" smtClean="0"/>
              <a:t>‹#›</a:t>
            </a:fld>
            <a:endParaRPr lang="zh-TW" altLang="en-US"/>
          </a:p>
        </p:txBody>
      </p:sp>
    </p:spTree>
    <p:extLst>
      <p:ext uri="{BB962C8B-B14F-4D97-AF65-F5344CB8AC3E}">
        <p14:creationId xmlns:p14="http://schemas.microsoft.com/office/powerpoint/2010/main" val="2984692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txBox="1">
            <a:spLocks noChangeArrowheads="1"/>
          </p:cNvSpPr>
          <p:nvPr/>
        </p:nvSpPr>
        <p:spPr bwMode="auto">
          <a:xfrm>
            <a:off x="917278" y="980728"/>
            <a:ext cx="7200800" cy="1138773"/>
          </a:xfrm>
          <a:prstGeom prst="rect">
            <a:avLst/>
          </a:prstGeom>
          <a:noFill/>
          <a:extLst/>
        </p:spPr>
        <p:txBody>
          <a:bodyPr wrap="square">
            <a:spAutoFit/>
          </a:bodyPr>
          <a:lstStyle>
            <a:lvl1pPr algn="l" rtl="0" eaLnBrk="0" fontAlgn="base" latinLnBrk="1" hangingPunct="0">
              <a:spcBef>
                <a:spcPct val="0"/>
              </a:spcBef>
              <a:spcAft>
                <a:spcPct val="0"/>
              </a:spcAft>
              <a:defRPr kumimoji="1" lang="zh-TW" altLang="zh-TW" sz="4400" smtClean="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新細明體" charset="-120"/>
              </a:defRPr>
            </a:lvl2pPr>
            <a:lvl3pPr algn="ctr" rtl="0" eaLnBrk="0" fontAlgn="base" hangingPunct="0">
              <a:spcBef>
                <a:spcPct val="0"/>
              </a:spcBef>
              <a:spcAft>
                <a:spcPct val="0"/>
              </a:spcAft>
              <a:defRPr kumimoji="1" sz="4400">
                <a:solidFill>
                  <a:schemeClr val="tx2"/>
                </a:solidFill>
                <a:latin typeface="Times New Roman" pitchFamily="18" charset="0"/>
                <a:ea typeface="新細明體" charset="-120"/>
              </a:defRPr>
            </a:lvl3pPr>
            <a:lvl4pPr algn="ctr" rtl="0" eaLnBrk="0" fontAlgn="base" hangingPunct="0">
              <a:spcBef>
                <a:spcPct val="0"/>
              </a:spcBef>
              <a:spcAft>
                <a:spcPct val="0"/>
              </a:spcAft>
              <a:defRPr kumimoji="1" sz="4400">
                <a:solidFill>
                  <a:schemeClr val="tx2"/>
                </a:solidFill>
                <a:latin typeface="Times New Roman" pitchFamily="18" charset="0"/>
                <a:ea typeface="新細明體" charset="-120"/>
              </a:defRPr>
            </a:lvl4pPr>
            <a:lvl5pPr algn="ctr" rtl="0" eaLnBrk="0" fontAlgn="base" hangingPunct="0">
              <a:spcBef>
                <a:spcPct val="0"/>
              </a:spcBef>
              <a:spcAft>
                <a:spcPct val="0"/>
              </a:spcAft>
              <a:defRPr kumimoji="1" sz="4400">
                <a:solidFill>
                  <a:schemeClr val="tx2"/>
                </a:solidFill>
                <a:latin typeface="Times New Roman" pitchFamily="18" charset="0"/>
                <a:ea typeface="新細明體" charset="-120"/>
              </a:defRPr>
            </a:lvl5pPr>
            <a:lvl6pPr marL="457200" algn="ctr" rtl="0" fontAlgn="base">
              <a:spcBef>
                <a:spcPct val="0"/>
              </a:spcBef>
              <a:spcAft>
                <a:spcPct val="0"/>
              </a:spcAft>
              <a:defRPr kumimoji="1" sz="4400">
                <a:solidFill>
                  <a:schemeClr val="tx2"/>
                </a:solidFill>
                <a:latin typeface="Times New Roman" pitchFamily="18" charset="0"/>
                <a:ea typeface="新細明體" charset="-120"/>
              </a:defRPr>
            </a:lvl6pPr>
            <a:lvl7pPr marL="914400" algn="ctr" rtl="0" fontAlgn="base">
              <a:spcBef>
                <a:spcPct val="0"/>
              </a:spcBef>
              <a:spcAft>
                <a:spcPct val="0"/>
              </a:spcAft>
              <a:defRPr kumimoji="1" sz="4400">
                <a:solidFill>
                  <a:schemeClr val="tx2"/>
                </a:solidFill>
                <a:latin typeface="Times New Roman" pitchFamily="18" charset="0"/>
                <a:ea typeface="新細明體" charset="-120"/>
              </a:defRPr>
            </a:lvl7pPr>
            <a:lvl8pPr marL="1371600" algn="ctr" rtl="0" fontAlgn="base">
              <a:spcBef>
                <a:spcPct val="0"/>
              </a:spcBef>
              <a:spcAft>
                <a:spcPct val="0"/>
              </a:spcAft>
              <a:defRPr kumimoji="1" sz="4400">
                <a:solidFill>
                  <a:schemeClr val="tx2"/>
                </a:solidFill>
                <a:latin typeface="Times New Roman" pitchFamily="18" charset="0"/>
                <a:ea typeface="新細明體" charset="-120"/>
              </a:defRPr>
            </a:lvl8pPr>
            <a:lvl9pPr marL="1828800" algn="ctr" rtl="0" fontAlgn="base">
              <a:spcBef>
                <a:spcPct val="0"/>
              </a:spcBef>
              <a:spcAft>
                <a:spcPct val="0"/>
              </a:spcAft>
              <a:defRPr kumimoji="1" sz="4400">
                <a:solidFill>
                  <a:schemeClr val="tx2"/>
                </a:solidFill>
                <a:latin typeface="Times New Roman" pitchFamily="18" charset="0"/>
                <a:ea typeface="新細明體" charset="-120"/>
              </a:defRPr>
            </a:lvl9pPr>
          </a:lstStyle>
          <a:p>
            <a:pPr algn="ctr" eaLnBrk="1" hangingPunct="1">
              <a:defRPr/>
            </a:pPr>
            <a:r>
              <a:rPr lang="zh-TW" altLang="en-US" sz="3400" b="1" kern="0" dirty="0">
                <a:solidFill>
                  <a:srgbClr val="000066"/>
                </a:solidFill>
                <a:latin typeface="Comic Sans MS" panose="030F0702030302020204" pitchFamily="66" charset="0"/>
                <a:ea typeface="標楷體" pitchFamily="65" charset="-120"/>
              </a:rPr>
              <a:t>日商株式會社有沢製作所公開</a:t>
            </a:r>
            <a:r>
              <a:rPr lang="zh-TW" altLang="en-US" sz="3400" b="1" kern="0" dirty="0" smtClean="0">
                <a:solidFill>
                  <a:srgbClr val="000066"/>
                </a:solidFill>
                <a:latin typeface="Comic Sans MS" panose="030F0702030302020204" pitchFamily="66" charset="0"/>
                <a:ea typeface="標楷體" pitchFamily="65" charset="-120"/>
              </a:rPr>
              <a:t>收購</a:t>
            </a:r>
            <a:endParaRPr lang="en-US" altLang="zh-TW" sz="3400" b="1" kern="0" dirty="0" smtClean="0">
              <a:solidFill>
                <a:srgbClr val="000066"/>
              </a:solidFill>
              <a:latin typeface="Comic Sans MS" panose="030F0702030302020204" pitchFamily="66" charset="0"/>
              <a:ea typeface="標楷體" pitchFamily="65" charset="-120"/>
            </a:endParaRPr>
          </a:p>
          <a:p>
            <a:pPr algn="ctr" eaLnBrk="1" hangingPunct="1">
              <a:defRPr/>
            </a:pPr>
            <a:r>
              <a:rPr lang="zh-TW" altLang="en-US" sz="3400" b="1" kern="0" dirty="0">
                <a:solidFill>
                  <a:srgbClr val="000066"/>
                </a:solidFill>
                <a:latin typeface="Comic Sans MS" panose="030F0702030302020204" pitchFamily="66" charset="0"/>
                <a:ea typeface="標楷體" pitchFamily="65" charset="-120"/>
              </a:rPr>
              <a:t>新揚科技股份有限公司專區</a:t>
            </a:r>
            <a:endParaRPr altLang="en-US" sz="3400" b="1" kern="0" dirty="0">
              <a:solidFill>
                <a:srgbClr val="000066"/>
              </a:solidFill>
              <a:latin typeface="Comic Sans MS" panose="030F0702030302020204" pitchFamily="66" charset="0"/>
              <a:ea typeface="標楷體" pitchFamily="65" charset="-120"/>
            </a:endParaRPr>
          </a:p>
        </p:txBody>
      </p:sp>
      <p:sp>
        <p:nvSpPr>
          <p:cNvPr id="6" name="矩形 5"/>
          <p:cNvSpPr/>
          <p:nvPr/>
        </p:nvSpPr>
        <p:spPr>
          <a:xfrm>
            <a:off x="866428" y="3126447"/>
            <a:ext cx="7035626" cy="2246769"/>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Ø"/>
            </a:pPr>
            <a:r>
              <a:rPr lang="zh-TW" altLang="en-US" sz="2000" dirty="0" smtClean="0">
                <a:latin typeface="標楷體" panose="03000509000000000000" pitchFamily="65" charset="-120"/>
                <a:ea typeface="標楷體" panose="03000509000000000000" pitchFamily="65" charset="-120"/>
              </a:rPr>
              <a:t>公開</a:t>
            </a:r>
            <a:r>
              <a:rPr lang="zh-TW" altLang="en-US" sz="2000" dirty="0">
                <a:latin typeface="標楷體" panose="03000509000000000000" pitchFamily="65" charset="-120"/>
                <a:ea typeface="標楷體" panose="03000509000000000000" pitchFamily="65" charset="-120"/>
              </a:rPr>
              <a:t>收購說明書</a:t>
            </a:r>
            <a:r>
              <a:rPr lang="zh-TW" altLang="en-US" sz="2000" dirty="0" smtClean="0">
                <a:latin typeface="標楷體" panose="03000509000000000000" pitchFamily="65" charset="-120"/>
                <a:ea typeface="標楷體" panose="03000509000000000000" pitchFamily="65" charset="-120"/>
              </a:rPr>
              <a:t>摘要</a:t>
            </a:r>
            <a:endParaRPr lang="en-US" altLang="zh-TW" sz="2000" dirty="0" smtClean="0">
              <a:latin typeface="標楷體" panose="03000509000000000000" pitchFamily="65" charset="-120"/>
              <a:ea typeface="標楷體" panose="03000509000000000000" pitchFamily="65" charset="-120"/>
            </a:endParaRPr>
          </a:p>
          <a:p>
            <a:pPr marL="342900" indent="-342900">
              <a:spcBef>
                <a:spcPts val="600"/>
              </a:spcBef>
              <a:spcAft>
                <a:spcPts val="600"/>
              </a:spcAft>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公開收購說明書完整</a:t>
            </a:r>
            <a:r>
              <a:rPr lang="zh-TW" altLang="en-US" sz="2000" dirty="0" smtClean="0">
                <a:latin typeface="標楷體" panose="03000509000000000000" pitchFamily="65" charset="-120"/>
                <a:ea typeface="標楷體" panose="03000509000000000000" pitchFamily="65" charset="-120"/>
              </a:rPr>
              <a:t>版</a:t>
            </a:r>
            <a:endParaRPr lang="en-US" altLang="zh-TW" sz="2000" dirty="0" smtClean="0">
              <a:latin typeface="標楷體" panose="03000509000000000000" pitchFamily="65" charset="-120"/>
              <a:ea typeface="標楷體" panose="03000509000000000000" pitchFamily="65" charset="-120"/>
            </a:endParaRPr>
          </a:p>
          <a:p>
            <a:pPr marL="342900" indent="-342900">
              <a:spcBef>
                <a:spcPts val="600"/>
              </a:spcBef>
              <a:spcAft>
                <a:spcPts val="600"/>
              </a:spcAft>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公開收購之法律</a:t>
            </a:r>
            <a:r>
              <a:rPr lang="zh-TW" altLang="en-US" sz="2000" dirty="0" smtClean="0">
                <a:latin typeface="標楷體" panose="03000509000000000000" pitchFamily="65" charset="-120"/>
                <a:ea typeface="標楷體" panose="03000509000000000000" pitchFamily="65" charset="-120"/>
              </a:rPr>
              <a:t>意見書</a:t>
            </a:r>
            <a:endParaRPr lang="en-US" altLang="zh-TW" sz="2000" dirty="0" smtClean="0">
              <a:latin typeface="標楷體" panose="03000509000000000000" pitchFamily="65" charset="-120"/>
              <a:ea typeface="標楷體" panose="03000509000000000000" pitchFamily="65" charset="-120"/>
            </a:endParaRPr>
          </a:p>
          <a:p>
            <a:pPr marL="342900" indent="-342900">
              <a:spcBef>
                <a:spcPts val="600"/>
              </a:spcBef>
              <a:spcAft>
                <a:spcPts val="600"/>
              </a:spcAft>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公開收購之履行支付收購對價能力</a:t>
            </a:r>
            <a:r>
              <a:rPr lang="zh-TW" altLang="en-US" sz="2000" dirty="0" smtClean="0">
                <a:latin typeface="標楷體" panose="03000509000000000000" pitchFamily="65" charset="-120"/>
                <a:ea typeface="標楷體" panose="03000509000000000000" pitchFamily="65" charset="-120"/>
              </a:rPr>
              <a:t>證明</a:t>
            </a:r>
            <a:endParaRPr lang="en-US" altLang="zh-TW" sz="2000" dirty="0" smtClean="0">
              <a:latin typeface="標楷體" panose="03000509000000000000" pitchFamily="65" charset="-120"/>
              <a:ea typeface="標楷體" panose="03000509000000000000" pitchFamily="65" charset="-120"/>
            </a:endParaRPr>
          </a:p>
          <a:p>
            <a:pPr marL="342900" indent="-342900">
              <a:spcBef>
                <a:spcPts val="600"/>
              </a:spcBef>
              <a:spcAft>
                <a:spcPts val="600"/>
              </a:spcAft>
              <a:buFont typeface="Wingdings" panose="05000000000000000000" pitchFamily="2" charset="2"/>
              <a:buChar char="Ø"/>
            </a:pPr>
            <a:r>
              <a:rPr lang="zh-TW" altLang="en-US" sz="2000" dirty="0">
                <a:latin typeface="標楷體" panose="03000509000000000000" pitchFamily="65" charset="-120"/>
                <a:ea typeface="標楷體" panose="03000509000000000000" pitchFamily="65" charset="-120"/>
              </a:rPr>
              <a:t>公開</a:t>
            </a:r>
            <a:r>
              <a:rPr lang="zh-TW" altLang="en-US" sz="2000" dirty="0" smtClean="0">
                <a:latin typeface="標楷體" panose="03000509000000000000" pitchFamily="65" charset="-120"/>
                <a:ea typeface="標楷體" panose="03000509000000000000" pitchFamily="65" charset="-120"/>
              </a:rPr>
              <a:t>收購 </a:t>
            </a:r>
            <a:r>
              <a:rPr lang="en-US" altLang="zh-TW" sz="2000" dirty="0" smtClean="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股</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公司Ｑ＆</a:t>
            </a:r>
            <a:r>
              <a:rPr lang="zh-TW" altLang="en-US" sz="2000" dirty="0" smtClean="0">
                <a:latin typeface="標楷體" panose="03000509000000000000" pitchFamily="65" charset="-120"/>
                <a:ea typeface="標楷體" panose="03000509000000000000" pitchFamily="65" charset="-120"/>
              </a:rPr>
              <a:t>Ａ</a:t>
            </a:r>
            <a:endParaRPr lang="zh-TW" altLang="en-US" sz="2000" dirty="0">
              <a:latin typeface="標楷體" panose="03000509000000000000" pitchFamily="65" charset="-120"/>
              <a:ea typeface="標楷體" panose="03000509000000000000" pitchFamily="65" charset="-120"/>
            </a:endParaRPr>
          </a:p>
        </p:txBody>
      </p:sp>
      <p:sp>
        <p:nvSpPr>
          <p:cNvPr id="8" name="文字方塊 7"/>
          <p:cNvSpPr txBox="1"/>
          <p:nvPr/>
        </p:nvSpPr>
        <p:spPr>
          <a:xfrm>
            <a:off x="971600" y="2539355"/>
            <a:ext cx="141577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zh-TW" altLang="en-US" sz="2400" dirty="0" smtClean="0">
                <a:latin typeface="標楷體" panose="03000509000000000000" pitchFamily="65" charset="-120"/>
                <a:ea typeface="標楷體" panose="03000509000000000000" pitchFamily="65" charset="-120"/>
              </a:rPr>
              <a:t>文件下載</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5414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891302" y="435615"/>
            <a:ext cx="2646878"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zh-TW" altLang="en-US" sz="2400" dirty="0" smtClean="0">
                <a:latin typeface="標楷體" panose="03000509000000000000" pitchFamily="65" charset="-120"/>
                <a:ea typeface="標楷體" panose="03000509000000000000" pitchFamily="65" charset="-120"/>
              </a:rPr>
              <a:t>公開收購作業流程</a:t>
            </a:r>
            <a:endParaRPr lang="zh-TW" altLang="en-US" sz="2400" dirty="0">
              <a:latin typeface="標楷體" panose="03000509000000000000" pitchFamily="65" charset="-120"/>
              <a:ea typeface="標楷體" panose="03000509000000000000" pitchFamily="65" charset="-120"/>
            </a:endParaRPr>
          </a:p>
        </p:txBody>
      </p:sp>
      <p:grpSp>
        <p:nvGrpSpPr>
          <p:cNvPr id="22" name="群組 21"/>
          <p:cNvGrpSpPr/>
          <p:nvPr/>
        </p:nvGrpSpPr>
        <p:grpSpPr>
          <a:xfrm>
            <a:off x="-396552" y="1196752"/>
            <a:ext cx="3228926" cy="4896544"/>
            <a:chOff x="-396552" y="692696"/>
            <a:chExt cx="3228926" cy="4896544"/>
          </a:xfrm>
        </p:grpSpPr>
        <p:pic>
          <p:nvPicPr>
            <p:cNvPr id="33" name="Picture 11" descr="\\Fileserver-pt\server-file2\4.넷째마당\수연\박스\박스_196.png"/>
            <p:cNvPicPr>
              <a:picLocks noChangeAspect="1" noChangeArrowheads="1"/>
            </p:cNvPicPr>
            <p:nvPr/>
          </p:nvPicPr>
          <p:blipFill>
            <a:blip r:embed="rId2" cstate="print"/>
            <a:srcRect/>
            <a:stretch>
              <a:fillRect/>
            </a:stretch>
          </p:blipFill>
          <p:spPr bwMode="auto">
            <a:xfrm>
              <a:off x="-396552" y="692696"/>
              <a:ext cx="3228926" cy="4896544"/>
            </a:xfrm>
            <a:prstGeom prst="rect">
              <a:avLst/>
            </a:prstGeom>
            <a:noFill/>
          </p:spPr>
        </p:pic>
        <p:sp>
          <p:nvSpPr>
            <p:cNvPr id="4" name="文字方塊 3"/>
            <p:cNvSpPr txBox="1"/>
            <p:nvPr/>
          </p:nvSpPr>
          <p:spPr>
            <a:xfrm>
              <a:off x="-180528" y="836712"/>
              <a:ext cx="2808312" cy="584775"/>
            </a:xfrm>
            <a:prstGeom prst="rect">
              <a:avLst/>
            </a:prstGeom>
            <a:noFill/>
          </p:spPr>
          <p:txBody>
            <a:bodyPr wrap="square" rtlCol="0">
              <a:spAutoFit/>
            </a:bodyPr>
            <a:lstStyle/>
            <a:p>
              <a:pPr algn="ctr"/>
              <a:r>
                <a:rPr lang="zh-TW" altLang="en-US" sz="3200" dirty="0" smtClean="0">
                  <a:solidFill>
                    <a:schemeClr val="bg1"/>
                  </a:solidFill>
                  <a:latin typeface="標楷體" panose="03000509000000000000" pitchFamily="65" charset="-120"/>
                  <a:ea typeface="標楷體" panose="03000509000000000000" pitchFamily="65" charset="-120"/>
                </a:rPr>
                <a:t>股東</a:t>
              </a:r>
              <a:endParaRPr lang="zh-TW" altLang="en-US" sz="3200" dirty="0">
                <a:solidFill>
                  <a:schemeClr val="bg1"/>
                </a:solidFill>
                <a:latin typeface="標楷體" panose="03000509000000000000" pitchFamily="65" charset="-120"/>
                <a:ea typeface="標楷體" panose="03000509000000000000" pitchFamily="65" charset="-120"/>
              </a:endParaRPr>
            </a:p>
          </p:txBody>
        </p:sp>
        <p:sp>
          <p:nvSpPr>
            <p:cNvPr id="5" name="文字方塊 4"/>
            <p:cNvSpPr txBox="1"/>
            <p:nvPr/>
          </p:nvSpPr>
          <p:spPr>
            <a:xfrm>
              <a:off x="-180528" y="1988840"/>
              <a:ext cx="2627642"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marL="285750" indent="-285750">
                <a:buFont typeface="Wingdings" panose="05000000000000000000" pitchFamily="2" charset="2"/>
                <a:buChar char="l"/>
              </a:pPr>
              <a:r>
                <a:rPr lang="zh-TW" altLang="en-US" sz="2400" dirty="0" smtClean="0">
                  <a:latin typeface="標楷體" panose="03000509000000000000" pitchFamily="65" charset="-120"/>
                  <a:ea typeface="標楷體" panose="03000509000000000000" pitchFamily="65" charset="-120"/>
                </a:rPr>
                <a:t>證券存摺</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原留</a:t>
              </a:r>
              <a:r>
                <a:rPr lang="zh-TW" altLang="en-US" sz="2400" dirty="0" smtClean="0">
                  <a:latin typeface="標楷體" panose="03000509000000000000" pitchFamily="65" charset="-120"/>
                  <a:ea typeface="標楷體" panose="03000509000000000000" pitchFamily="65" charset="-120"/>
                </a:rPr>
                <a:t>印鑑</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收購交存申請書</a:t>
              </a:r>
            </a:p>
          </p:txBody>
        </p:sp>
        <p:sp>
          <p:nvSpPr>
            <p:cNvPr id="34" name="文字方塊 33"/>
            <p:cNvSpPr txBox="1"/>
            <p:nvPr/>
          </p:nvSpPr>
          <p:spPr>
            <a:xfrm>
              <a:off x="-180528" y="3596823"/>
              <a:ext cx="2627642"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Wingdings" panose="05000000000000000000" pitchFamily="2" charset="2"/>
                <a:buChar char="l"/>
              </a:pPr>
              <a:r>
                <a:rPr lang="zh-TW" altLang="en-US" sz="2400" dirty="0" smtClean="0">
                  <a:latin typeface="標楷體" panose="03000509000000000000" pitchFamily="65" charset="-120"/>
                  <a:ea typeface="標楷體" panose="03000509000000000000" pitchFamily="65" charset="-120"/>
                </a:rPr>
                <a:t>證券存摺</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原留</a:t>
              </a:r>
              <a:r>
                <a:rPr lang="zh-TW" altLang="en-US" sz="2400" dirty="0" smtClean="0">
                  <a:latin typeface="標楷體" panose="03000509000000000000" pitchFamily="65" charset="-120"/>
                  <a:ea typeface="標楷體" panose="03000509000000000000" pitchFamily="65" charset="-120"/>
                </a:rPr>
                <a:t>印鑑</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smtClean="0">
                  <a:latin typeface="標楷體" panose="03000509000000000000" pitchFamily="65" charset="-120"/>
                  <a:ea typeface="標楷體" panose="03000509000000000000" pitchFamily="65" charset="-120"/>
                </a:rPr>
                <a:t>申請書副本</a:t>
              </a:r>
              <a:endParaRPr lang="zh-TW" altLang="en-US" sz="2400" dirty="0">
                <a:latin typeface="標楷體" panose="03000509000000000000" pitchFamily="65" charset="-120"/>
                <a:ea typeface="標楷體" panose="03000509000000000000" pitchFamily="65" charset="-120"/>
              </a:endParaRPr>
            </a:p>
          </p:txBody>
        </p:sp>
      </p:grpSp>
      <p:grpSp>
        <p:nvGrpSpPr>
          <p:cNvPr id="21" name="群組 20"/>
          <p:cNvGrpSpPr/>
          <p:nvPr/>
        </p:nvGrpSpPr>
        <p:grpSpPr>
          <a:xfrm>
            <a:off x="3347864" y="1196752"/>
            <a:ext cx="3072983" cy="4896544"/>
            <a:chOff x="3347864" y="692696"/>
            <a:chExt cx="3072983" cy="4896544"/>
          </a:xfrm>
        </p:grpSpPr>
        <p:pic>
          <p:nvPicPr>
            <p:cNvPr id="35" name="Picture 9" descr="\\Fileserver-pt\server-file2\4.넷째마당\수연\박스\박스_194.png"/>
            <p:cNvPicPr>
              <a:picLocks noChangeAspect="1" noChangeArrowheads="1"/>
            </p:cNvPicPr>
            <p:nvPr/>
          </p:nvPicPr>
          <p:blipFill>
            <a:blip r:embed="rId3" cstate="print"/>
            <a:srcRect/>
            <a:stretch>
              <a:fillRect/>
            </a:stretch>
          </p:blipFill>
          <p:spPr bwMode="auto">
            <a:xfrm>
              <a:off x="3347864" y="692696"/>
              <a:ext cx="3072983" cy="4896544"/>
            </a:xfrm>
            <a:prstGeom prst="rect">
              <a:avLst/>
            </a:prstGeom>
            <a:noFill/>
          </p:spPr>
        </p:pic>
        <p:sp>
          <p:nvSpPr>
            <p:cNvPr id="36" name="文字方塊 35"/>
            <p:cNvSpPr txBox="1"/>
            <p:nvPr/>
          </p:nvSpPr>
          <p:spPr>
            <a:xfrm>
              <a:off x="3449617" y="900009"/>
              <a:ext cx="2808312" cy="584775"/>
            </a:xfrm>
            <a:prstGeom prst="rect">
              <a:avLst/>
            </a:prstGeom>
            <a:noFill/>
          </p:spPr>
          <p:txBody>
            <a:bodyPr wrap="square" rtlCol="0">
              <a:spAutoFit/>
            </a:bodyPr>
            <a:lstStyle/>
            <a:p>
              <a:pPr algn="ctr"/>
              <a:r>
                <a:rPr lang="zh-TW" altLang="en-US" sz="3200" dirty="0" smtClean="0">
                  <a:solidFill>
                    <a:schemeClr val="bg1"/>
                  </a:solidFill>
                  <a:latin typeface="標楷體" panose="03000509000000000000" pitchFamily="65" charset="-120"/>
                  <a:ea typeface="標楷體" panose="03000509000000000000" pitchFamily="65" charset="-120"/>
                </a:rPr>
                <a:t>往來券商</a:t>
              </a:r>
              <a:endParaRPr lang="zh-TW" altLang="en-US" sz="3200" dirty="0">
                <a:solidFill>
                  <a:schemeClr val="bg1"/>
                </a:solidFill>
                <a:latin typeface="標楷體" panose="03000509000000000000" pitchFamily="65" charset="-120"/>
                <a:ea typeface="標楷體" panose="03000509000000000000" pitchFamily="65" charset="-120"/>
              </a:endParaRPr>
            </a:p>
          </p:txBody>
        </p:sp>
        <p:sp>
          <p:nvSpPr>
            <p:cNvPr id="37" name="文字方塊 36"/>
            <p:cNvSpPr txBox="1"/>
            <p:nvPr/>
          </p:nvSpPr>
          <p:spPr>
            <a:xfrm>
              <a:off x="3558279" y="1988840"/>
              <a:ext cx="2483626" cy="12618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dist"/>
              <a:endParaRPr lang="en-US" altLang="zh-TW" sz="1400" dirty="0" smtClean="0">
                <a:latin typeface="標楷體" panose="03000509000000000000" pitchFamily="65" charset="-120"/>
                <a:ea typeface="標楷體" panose="03000509000000000000" pitchFamily="65" charset="-120"/>
              </a:endParaRPr>
            </a:p>
            <a:p>
              <a:pPr algn="ctr"/>
              <a:r>
                <a:rPr lang="zh-TW" altLang="en-US" sz="2400" dirty="0" smtClean="0">
                  <a:latin typeface="標楷體" panose="03000509000000000000" pitchFamily="65" charset="-120"/>
                  <a:ea typeface="標楷體" panose="03000509000000000000" pitchFamily="65" charset="-120"/>
                </a:rPr>
                <a:t>核對印鑑</a:t>
              </a:r>
              <a:r>
                <a:rPr lang="zh-TW" altLang="en-US" sz="2400" dirty="0" smtClean="0">
                  <a:latin typeface="新細明體"/>
                  <a:ea typeface="新細明體"/>
                </a:rPr>
                <a:t>、</a:t>
              </a:r>
              <a:r>
                <a:rPr lang="zh-TW" altLang="en-US" sz="2400" dirty="0" smtClean="0">
                  <a:latin typeface="標楷體" panose="03000509000000000000" pitchFamily="65" charset="-120"/>
                  <a:ea typeface="標楷體" panose="03000509000000000000" pitchFamily="65" charset="-120"/>
                </a:rPr>
                <a:t>股票</a:t>
              </a:r>
              <a:endParaRPr lang="en-US" altLang="zh-TW" sz="2400" dirty="0" smtClean="0">
                <a:latin typeface="標楷體" panose="03000509000000000000" pitchFamily="65" charset="-120"/>
                <a:ea typeface="標楷體" panose="03000509000000000000" pitchFamily="65" charset="-120"/>
              </a:endParaRPr>
            </a:p>
            <a:p>
              <a:pPr algn="ctr"/>
              <a:r>
                <a:rPr lang="zh-TW" altLang="en-US" sz="2400" dirty="0" smtClean="0">
                  <a:latin typeface="標楷體" panose="03000509000000000000" pitchFamily="65" charset="-120"/>
                  <a:ea typeface="標楷體" panose="03000509000000000000" pitchFamily="65" charset="-120"/>
                </a:rPr>
                <a:t>集</a:t>
              </a:r>
              <a:r>
                <a:rPr lang="zh-TW" altLang="en-US" sz="2400" dirty="0">
                  <a:latin typeface="標楷體" panose="03000509000000000000" pitchFamily="65" charset="-120"/>
                  <a:ea typeface="標楷體" panose="03000509000000000000" pitchFamily="65" charset="-120"/>
                </a:rPr>
                <a:t>保存摺等</a:t>
              </a:r>
              <a:r>
                <a:rPr lang="zh-TW" altLang="en-US" sz="2400" dirty="0" smtClean="0">
                  <a:latin typeface="標楷體" panose="03000509000000000000" pitchFamily="65" charset="-120"/>
                  <a:ea typeface="標楷體" panose="03000509000000000000" pitchFamily="65" charset="-120"/>
                </a:rPr>
                <a:t>資料</a:t>
              </a:r>
              <a:endParaRPr lang="en-US" altLang="zh-TW" sz="1200" dirty="0" smtClean="0">
                <a:latin typeface="標楷體" panose="03000509000000000000" pitchFamily="65" charset="-120"/>
                <a:ea typeface="標楷體" panose="03000509000000000000" pitchFamily="65" charset="-120"/>
              </a:endParaRPr>
            </a:p>
            <a:p>
              <a:pPr algn="dist"/>
              <a:endParaRPr lang="zh-TW" altLang="en-US" sz="1400" dirty="0">
                <a:latin typeface="標楷體" panose="03000509000000000000" pitchFamily="65" charset="-120"/>
                <a:ea typeface="標楷體" panose="03000509000000000000" pitchFamily="65" charset="-120"/>
              </a:endParaRPr>
            </a:p>
          </p:txBody>
        </p:sp>
        <p:sp>
          <p:nvSpPr>
            <p:cNvPr id="38" name="文字方塊 37"/>
            <p:cNvSpPr txBox="1"/>
            <p:nvPr/>
          </p:nvSpPr>
          <p:spPr>
            <a:xfrm>
              <a:off x="3558279" y="3596823"/>
              <a:ext cx="2491093"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en-US" altLang="zh-TW" sz="1200" dirty="0" smtClean="0">
                <a:latin typeface="標楷體" panose="03000509000000000000" pitchFamily="65" charset="-120"/>
                <a:ea typeface="標楷體" panose="03000509000000000000" pitchFamily="65" charset="-120"/>
              </a:endParaRPr>
            </a:p>
            <a:p>
              <a:pPr algn="ctr"/>
              <a:r>
                <a:rPr lang="zh-TW" altLang="en-US" sz="2400" dirty="0" smtClean="0">
                  <a:latin typeface="標楷體" panose="03000509000000000000" pitchFamily="65" charset="-120"/>
                  <a:ea typeface="標楷體" panose="03000509000000000000" pitchFamily="65" charset="-120"/>
                </a:rPr>
                <a:t>操作</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交易代號</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360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收購交</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存</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algn="ctr"/>
              <a:endParaRPr lang="zh-TW" altLang="en-US" sz="1200" dirty="0">
                <a:latin typeface="Times New Roman" panose="02020603050405020304" pitchFamily="18" charset="0"/>
                <a:ea typeface="標楷體" panose="03000509000000000000" pitchFamily="65" charset="-120"/>
                <a:cs typeface="Times New Roman" panose="02020603050405020304" pitchFamily="18" charset="0"/>
              </a:endParaRPr>
            </a:p>
          </p:txBody>
        </p:sp>
      </p:grpSp>
      <p:grpSp>
        <p:nvGrpSpPr>
          <p:cNvPr id="13" name="群組 12"/>
          <p:cNvGrpSpPr/>
          <p:nvPr/>
        </p:nvGrpSpPr>
        <p:grpSpPr>
          <a:xfrm>
            <a:off x="7092280" y="1196752"/>
            <a:ext cx="2648838" cy="4865142"/>
            <a:chOff x="7107738" y="692696"/>
            <a:chExt cx="2648838" cy="4865142"/>
          </a:xfrm>
        </p:grpSpPr>
        <p:pic>
          <p:nvPicPr>
            <p:cNvPr id="40" name="Picture 10" descr="\\Fileserver-pt\server-file2\4.넷째마당\수연\박스\박스_195.png"/>
            <p:cNvPicPr>
              <a:picLocks noChangeAspect="1" noChangeArrowheads="1"/>
            </p:cNvPicPr>
            <p:nvPr/>
          </p:nvPicPr>
          <p:blipFill>
            <a:blip r:embed="rId4" cstate="print"/>
            <a:srcRect/>
            <a:stretch>
              <a:fillRect/>
            </a:stretch>
          </p:blipFill>
          <p:spPr bwMode="auto">
            <a:xfrm>
              <a:off x="7107738" y="692696"/>
              <a:ext cx="2648838" cy="4865142"/>
            </a:xfrm>
            <a:prstGeom prst="rect">
              <a:avLst/>
            </a:prstGeom>
            <a:noFill/>
          </p:spPr>
        </p:pic>
        <p:sp>
          <p:nvSpPr>
            <p:cNvPr id="41" name="文字方塊 40"/>
            <p:cNvSpPr txBox="1"/>
            <p:nvPr/>
          </p:nvSpPr>
          <p:spPr>
            <a:xfrm>
              <a:off x="7272808" y="836712"/>
              <a:ext cx="2304256" cy="584775"/>
            </a:xfrm>
            <a:prstGeom prst="rect">
              <a:avLst/>
            </a:prstGeom>
            <a:noFill/>
          </p:spPr>
          <p:txBody>
            <a:bodyPr wrap="square" rtlCol="0">
              <a:spAutoFit/>
            </a:bodyPr>
            <a:lstStyle/>
            <a:p>
              <a:pPr algn="ctr"/>
              <a:r>
                <a:rPr lang="zh-TW" altLang="en-US" sz="3200" dirty="0" smtClean="0">
                  <a:solidFill>
                    <a:schemeClr val="bg1"/>
                  </a:solidFill>
                  <a:latin typeface="標楷體" panose="03000509000000000000" pitchFamily="65" charset="-120"/>
                  <a:ea typeface="標楷體" panose="03000509000000000000" pitchFamily="65" charset="-120"/>
                </a:rPr>
                <a:t>集保公司</a:t>
              </a:r>
              <a:endParaRPr lang="zh-TW" altLang="en-US" sz="3200" dirty="0">
                <a:solidFill>
                  <a:schemeClr val="bg1"/>
                </a:solidFill>
                <a:latin typeface="標楷體" panose="03000509000000000000" pitchFamily="65" charset="-120"/>
                <a:ea typeface="標楷體" panose="03000509000000000000" pitchFamily="65" charset="-120"/>
              </a:endParaRPr>
            </a:p>
          </p:txBody>
        </p:sp>
        <p:sp>
          <p:nvSpPr>
            <p:cNvPr id="42" name="文字方塊 41"/>
            <p:cNvSpPr txBox="1"/>
            <p:nvPr/>
          </p:nvSpPr>
          <p:spPr>
            <a:xfrm>
              <a:off x="7364188" y="3596822"/>
              <a:ext cx="214086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altLang="zh-TW" sz="2400" dirty="0" smtClean="0">
                <a:latin typeface="標楷體" panose="03000509000000000000" pitchFamily="65" charset="-120"/>
                <a:ea typeface="標楷體" panose="03000509000000000000" pitchFamily="65" charset="-120"/>
              </a:endParaRPr>
            </a:p>
            <a:p>
              <a:pPr algn="ct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接受收購</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資料</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algn="ct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grpSp>
      <p:pic>
        <p:nvPicPr>
          <p:cNvPr id="44" name="그림 13" descr="화살표_024.png"/>
          <p:cNvPicPr>
            <a:picLocks noChangeAspect="1"/>
          </p:cNvPicPr>
          <p:nvPr/>
        </p:nvPicPr>
        <p:blipFill>
          <a:blip r:embed="rId5" cstate="print"/>
          <a:stretch>
            <a:fillRect/>
          </a:stretch>
        </p:blipFill>
        <p:spPr>
          <a:xfrm rot="2595370">
            <a:off x="2501479" y="2863125"/>
            <a:ext cx="970980" cy="646842"/>
          </a:xfrm>
          <a:prstGeom prst="rect">
            <a:avLst/>
          </a:prstGeom>
        </p:spPr>
      </p:pic>
      <p:pic>
        <p:nvPicPr>
          <p:cNvPr id="45" name="그림 13" descr="화살표_024.png"/>
          <p:cNvPicPr>
            <a:picLocks noChangeAspect="1"/>
          </p:cNvPicPr>
          <p:nvPr/>
        </p:nvPicPr>
        <p:blipFill>
          <a:blip r:embed="rId5" cstate="print"/>
          <a:stretch>
            <a:fillRect/>
          </a:stretch>
        </p:blipFill>
        <p:spPr>
          <a:xfrm rot="13030878">
            <a:off x="2652546" y="4444093"/>
            <a:ext cx="970980" cy="646842"/>
          </a:xfrm>
          <a:prstGeom prst="rect">
            <a:avLst/>
          </a:prstGeom>
        </p:spPr>
      </p:pic>
      <p:pic>
        <p:nvPicPr>
          <p:cNvPr id="46" name="그림 13" descr="화살표_024.png"/>
          <p:cNvPicPr>
            <a:picLocks noChangeAspect="1"/>
          </p:cNvPicPr>
          <p:nvPr/>
        </p:nvPicPr>
        <p:blipFill>
          <a:blip r:embed="rId5" cstate="print"/>
          <a:stretch>
            <a:fillRect/>
          </a:stretch>
        </p:blipFill>
        <p:spPr>
          <a:xfrm rot="2595370">
            <a:off x="6173887" y="4444092"/>
            <a:ext cx="970980" cy="646842"/>
          </a:xfrm>
          <a:prstGeom prst="rect">
            <a:avLst/>
          </a:prstGeom>
        </p:spPr>
      </p:pic>
      <p:grpSp>
        <p:nvGrpSpPr>
          <p:cNvPr id="48" name="群組 47"/>
          <p:cNvGrpSpPr/>
          <p:nvPr/>
        </p:nvGrpSpPr>
        <p:grpSpPr>
          <a:xfrm>
            <a:off x="-2381914" y="958835"/>
            <a:ext cx="1697330" cy="5134461"/>
            <a:chOff x="-2381914" y="116632"/>
            <a:chExt cx="1697330" cy="5134461"/>
          </a:xfrm>
        </p:grpSpPr>
        <p:pic>
          <p:nvPicPr>
            <p:cNvPr id="47" name="그림 28" descr="화살표_030.png"/>
            <p:cNvPicPr>
              <a:picLocks noChangeAspect="1"/>
            </p:cNvPicPr>
            <p:nvPr/>
          </p:nvPicPr>
          <p:blipFill>
            <a:blip r:embed="rId6" cstate="print">
              <a:duotone>
                <a:prstClr val="black"/>
                <a:schemeClr val="accent2">
                  <a:tint val="45000"/>
                  <a:satMod val="400000"/>
                </a:schemeClr>
              </a:duotone>
            </a:blip>
            <a:stretch>
              <a:fillRect/>
            </a:stretch>
          </p:blipFill>
          <p:spPr>
            <a:xfrm rot="16200000">
              <a:off x="-4100480" y="1835198"/>
              <a:ext cx="5134461" cy="1697330"/>
            </a:xfrm>
            <a:prstGeom prst="rect">
              <a:avLst/>
            </a:prstGeom>
          </p:spPr>
        </p:pic>
        <p:sp>
          <p:nvSpPr>
            <p:cNvPr id="15" name="文字方塊 14"/>
            <p:cNvSpPr txBox="1"/>
            <p:nvPr/>
          </p:nvSpPr>
          <p:spPr>
            <a:xfrm>
              <a:off x="-1823355" y="1002622"/>
              <a:ext cx="490699" cy="378565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spcBef>
                  <a:spcPts val="600"/>
                </a:spcBef>
                <a:spcAft>
                  <a:spcPts val="600"/>
                </a:spcAft>
              </a:pPr>
              <a:r>
                <a:rPr lang="zh-TW" altLang="en-US" sz="2000" b="1" dirty="0" smtClean="0">
                  <a:latin typeface="標楷體" panose="03000509000000000000" pitchFamily="65" charset="-120"/>
                  <a:ea typeface="標楷體" panose="03000509000000000000" pitchFamily="65" charset="-120"/>
                </a:rPr>
                <a:t>股東持有集保股票劃撥申請</a:t>
              </a:r>
              <a:endParaRPr lang="zh-TW" altLang="en-US" sz="2000" b="1" dirty="0">
                <a:latin typeface="標楷體" panose="03000509000000000000" pitchFamily="65" charset="-120"/>
                <a:ea typeface="標楷體" panose="03000509000000000000" pitchFamily="65" charset="-120"/>
              </a:endParaRPr>
            </a:p>
          </p:txBody>
        </p:sp>
      </p:grpSp>
    </p:spTree>
    <p:extLst>
      <p:ext uri="{BB962C8B-B14F-4D97-AF65-F5344CB8AC3E}">
        <p14:creationId xmlns:p14="http://schemas.microsoft.com/office/powerpoint/2010/main" val="3986094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75575" y="116632"/>
            <a:ext cx="8905002" cy="523220"/>
          </a:xfrm>
          <a:prstGeom prst="rect">
            <a:avLst/>
          </a:prstGeom>
          <a:noFill/>
        </p:spPr>
        <p:txBody>
          <a:bodyPr wrap="none" rtlCol="0">
            <a:spAutoFit/>
          </a:bodyPr>
          <a:lstStyle/>
          <a:p>
            <a:pPr marL="457200" indent="-457200">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步驟一</a:t>
            </a:r>
            <a:r>
              <a:rPr lang="zh-TW" altLang="en-US" sz="2800" dirty="0" smtClean="0">
                <a:latin typeface="新細明體"/>
                <a:ea typeface="新細明體"/>
              </a:rPr>
              <a:t>：</a:t>
            </a:r>
            <a:r>
              <a:rPr lang="zh-TW" altLang="en-US" sz="2800" dirty="0">
                <a:latin typeface="標楷體" panose="03000509000000000000" pitchFamily="65" charset="-120"/>
                <a:ea typeface="標楷體" panose="03000509000000000000" pitchFamily="65" charset="-120"/>
              </a:rPr>
              <a:t>請先將</a:t>
            </a:r>
            <a:r>
              <a:rPr lang="zh-TW" altLang="en-US" sz="2800" dirty="0" smtClean="0">
                <a:latin typeface="標楷體" panose="03000509000000000000" pitchFamily="65" charset="-120"/>
                <a:ea typeface="標楷體" panose="03000509000000000000" pitchFamily="65" charset="-120"/>
              </a:rPr>
              <a:t>股票送交至標的股票之股務代理機構</a:t>
            </a:r>
            <a:endParaRPr lang="zh-TW" altLang="en-US" sz="2800" dirty="0">
              <a:latin typeface="標楷體" panose="03000509000000000000" pitchFamily="65" charset="-120"/>
              <a:ea typeface="標楷體" panose="03000509000000000000" pitchFamily="65" charset="-120"/>
            </a:endParaRPr>
          </a:p>
        </p:txBody>
      </p:sp>
      <p:grpSp>
        <p:nvGrpSpPr>
          <p:cNvPr id="6" name="群組 5"/>
          <p:cNvGrpSpPr/>
          <p:nvPr/>
        </p:nvGrpSpPr>
        <p:grpSpPr>
          <a:xfrm>
            <a:off x="971600" y="692696"/>
            <a:ext cx="3972367" cy="4248472"/>
            <a:chOff x="-396552" y="692696"/>
            <a:chExt cx="3228926" cy="4248472"/>
          </a:xfrm>
        </p:grpSpPr>
        <p:pic>
          <p:nvPicPr>
            <p:cNvPr id="33" name="Picture 11" descr="\\Fileserver-pt\server-file2\4.넷째마당\수연\박스\박스_196.png"/>
            <p:cNvPicPr>
              <a:picLocks noChangeAspect="1" noChangeArrowheads="1"/>
            </p:cNvPicPr>
            <p:nvPr/>
          </p:nvPicPr>
          <p:blipFill>
            <a:blip r:embed="rId2" cstate="print"/>
            <a:srcRect/>
            <a:stretch>
              <a:fillRect/>
            </a:stretch>
          </p:blipFill>
          <p:spPr bwMode="auto">
            <a:xfrm>
              <a:off x="-396552" y="692696"/>
              <a:ext cx="3228926" cy="4248472"/>
            </a:xfrm>
            <a:prstGeom prst="rect">
              <a:avLst/>
            </a:prstGeom>
            <a:noFill/>
          </p:spPr>
        </p:pic>
        <p:sp>
          <p:nvSpPr>
            <p:cNvPr id="4" name="文字方塊 3"/>
            <p:cNvSpPr txBox="1"/>
            <p:nvPr/>
          </p:nvSpPr>
          <p:spPr>
            <a:xfrm>
              <a:off x="-252536" y="764704"/>
              <a:ext cx="2808312" cy="584775"/>
            </a:xfrm>
            <a:prstGeom prst="rect">
              <a:avLst/>
            </a:prstGeom>
            <a:noFill/>
          </p:spPr>
          <p:txBody>
            <a:bodyPr wrap="square" rtlCol="0">
              <a:spAutoFit/>
            </a:bodyPr>
            <a:lstStyle/>
            <a:p>
              <a:pPr algn="ctr"/>
              <a:r>
                <a:rPr lang="zh-TW" altLang="en-US" sz="3200" dirty="0" smtClean="0">
                  <a:solidFill>
                    <a:schemeClr val="bg1"/>
                  </a:solidFill>
                  <a:latin typeface="標楷體" panose="03000509000000000000" pitchFamily="65" charset="-120"/>
                  <a:ea typeface="標楷體" panose="03000509000000000000" pitchFamily="65" charset="-120"/>
                </a:rPr>
                <a:t>股東</a:t>
              </a:r>
              <a:endParaRPr lang="zh-TW" altLang="en-US" sz="3200" dirty="0">
                <a:solidFill>
                  <a:schemeClr val="bg1"/>
                </a:solidFill>
                <a:latin typeface="標楷體" panose="03000509000000000000" pitchFamily="65" charset="-120"/>
                <a:ea typeface="標楷體" panose="03000509000000000000" pitchFamily="65" charset="-120"/>
              </a:endParaRPr>
            </a:p>
          </p:txBody>
        </p:sp>
        <p:sp>
          <p:nvSpPr>
            <p:cNvPr id="5" name="文字方塊 4"/>
            <p:cNvSpPr txBox="1"/>
            <p:nvPr/>
          </p:nvSpPr>
          <p:spPr>
            <a:xfrm>
              <a:off x="-108520" y="1988840"/>
              <a:ext cx="2520280" cy="1938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Wingdings" panose="05000000000000000000" pitchFamily="2" charset="2"/>
                <a:buChar char="l"/>
              </a:pPr>
              <a:r>
                <a:rPr lang="zh-TW" altLang="en-US" sz="2400" dirty="0" smtClean="0">
                  <a:latin typeface="標楷體" panose="03000509000000000000" pitchFamily="65" charset="-120"/>
                  <a:ea typeface="標楷體" panose="03000509000000000000" pitchFamily="65" charset="-120"/>
                </a:rPr>
                <a:t>標的股票</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原留</a:t>
              </a:r>
              <a:r>
                <a:rPr lang="zh-TW" altLang="en-US" sz="2400" dirty="0" smtClean="0">
                  <a:latin typeface="標楷體" panose="03000509000000000000" pitchFamily="65" charset="-120"/>
                  <a:ea typeface="標楷體" panose="03000509000000000000" pitchFamily="65" charset="-120"/>
                </a:rPr>
                <a:t>印鑑</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核印證</a:t>
              </a:r>
              <a:r>
                <a:rPr lang="zh-TW" altLang="en-US" sz="2400" dirty="0" smtClean="0">
                  <a:latin typeface="標楷體" panose="03000509000000000000" pitchFamily="65" charset="-120"/>
                  <a:ea typeface="標楷體" panose="03000509000000000000" pitchFamily="65" charset="-120"/>
                </a:rPr>
                <a:t>明</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集保</a:t>
              </a:r>
              <a:r>
                <a:rPr lang="zh-TW" altLang="en-US" sz="2400" dirty="0" smtClean="0">
                  <a:latin typeface="標楷體" panose="03000509000000000000" pitchFamily="65" charset="-120"/>
                  <a:ea typeface="標楷體" panose="03000509000000000000" pitchFamily="65" charset="-120"/>
                </a:rPr>
                <a:t>存摺</a:t>
              </a:r>
              <a:endParaRPr lang="en-US" altLang="zh-TW" sz="24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en-US" sz="2400" dirty="0">
                  <a:latin typeface="標楷體" panose="03000509000000000000" pitchFamily="65" charset="-120"/>
                  <a:ea typeface="標楷體" panose="03000509000000000000" pitchFamily="65" charset="-120"/>
                </a:rPr>
                <a:t>身分證正本</a:t>
              </a:r>
            </a:p>
          </p:txBody>
        </p:sp>
      </p:grpSp>
      <p:pic>
        <p:nvPicPr>
          <p:cNvPr id="35" name="Picture 9" descr="\\Fileserver-pt\server-file2\4.넷째마당\수연\박스\박스_194.png"/>
          <p:cNvPicPr>
            <a:picLocks noChangeAspect="1" noChangeArrowheads="1"/>
          </p:cNvPicPr>
          <p:nvPr/>
        </p:nvPicPr>
        <p:blipFill>
          <a:blip r:embed="rId3" cstate="print"/>
          <a:srcRect/>
          <a:stretch>
            <a:fillRect/>
          </a:stretch>
        </p:blipFill>
        <p:spPr bwMode="auto">
          <a:xfrm>
            <a:off x="5788914" y="692696"/>
            <a:ext cx="4471718" cy="4248472"/>
          </a:xfrm>
          <a:prstGeom prst="rect">
            <a:avLst/>
          </a:prstGeom>
          <a:noFill/>
        </p:spPr>
      </p:pic>
      <p:sp>
        <p:nvSpPr>
          <p:cNvPr id="36" name="文字方塊 35"/>
          <p:cNvSpPr txBox="1"/>
          <p:nvPr/>
        </p:nvSpPr>
        <p:spPr>
          <a:xfrm>
            <a:off x="5936982" y="869811"/>
            <a:ext cx="4086576" cy="830997"/>
          </a:xfrm>
          <a:prstGeom prst="rect">
            <a:avLst/>
          </a:prstGeom>
          <a:noFill/>
        </p:spPr>
        <p:txBody>
          <a:bodyPr wrap="square" rtlCol="0">
            <a:spAutoFit/>
          </a:bodyPr>
          <a:lstStyle/>
          <a:p>
            <a:pPr algn="ctr"/>
            <a:r>
              <a:rPr lang="zh-TW" altLang="en-US" sz="2400" dirty="0" smtClean="0">
                <a:solidFill>
                  <a:schemeClr val="bg1"/>
                </a:solidFill>
                <a:latin typeface="標楷體" panose="03000509000000000000" pitchFamily="65" charset="-120"/>
                <a:ea typeface="標楷體" panose="03000509000000000000" pitchFamily="65" charset="-120"/>
              </a:rPr>
              <a:t>被收購公司之股務代理機構</a:t>
            </a:r>
            <a:endParaRPr lang="zh-TW" altLang="en-US" sz="2400" dirty="0">
              <a:solidFill>
                <a:schemeClr val="bg1"/>
              </a:solidFill>
              <a:latin typeface="標楷體" panose="03000509000000000000" pitchFamily="65" charset="-120"/>
              <a:ea typeface="標楷體" panose="03000509000000000000" pitchFamily="65" charset="-120"/>
            </a:endParaRPr>
          </a:p>
        </p:txBody>
      </p:sp>
      <p:sp>
        <p:nvSpPr>
          <p:cNvPr id="37" name="文字方塊 36"/>
          <p:cNvSpPr txBox="1"/>
          <p:nvPr/>
        </p:nvSpPr>
        <p:spPr>
          <a:xfrm>
            <a:off x="6095104" y="1988840"/>
            <a:ext cx="3614102"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dist"/>
            <a:endParaRPr lang="en-US" altLang="zh-TW" sz="1400" dirty="0" smtClean="0">
              <a:latin typeface="標楷體" panose="03000509000000000000" pitchFamily="65" charset="-120"/>
              <a:ea typeface="標楷體" panose="03000509000000000000" pitchFamily="65" charset="-120"/>
            </a:endParaRPr>
          </a:p>
          <a:p>
            <a:pPr algn="ctr"/>
            <a:r>
              <a:rPr lang="zh-TW" altLang="en-US" sz="2400" dirty="0">
                <a:latin typeface="標楷體" panose="03000509000000000000" pitchFamily="65" charset="-120"/>
                <a:ea typeface="標楷體" panose="03000509000000000000" pitchFamily="65" charset="-120"/>
              </a:rPr>
              <a:t>核對印鑑、股票</a:t>
            </a:r>
            <a:endParaRPr lang="en-US" altLang="zh-TW" sz="2400" dirty="0">
              <a:latin typeface="標楷體" panose="03000509000000000000" pitchFamily="65" charset="-120"/>
              <a:ea typeface="標楷體" panose="03000509000000000000" pitchFamily="65" charset="-120"/>
            </a:endParaRPr>
          </a:p>
          <a:p>
            <a:pPr algn="ctr"/>
            <a:r>
              <a:rPr lang="zh-TW" altLang="en-US" sz="2400" dirty="0">
                <a:latin typeface="標楷體" panose="03000509000000000000" pitchFamily="65" charset="-120"/>
                <a:ea typeface="標楷體" panose="03000509000000000000" pitchFamily="65" charset="-120"/>
              </a:rPr>
              <a:t>集保存摺等資料，並於次一營業日將股票存入指定之集保帳號</a:t>
            </a:r>
          </a:p>
          <a:p>
            <a:pPr algn="ctr"/>
            <a:endParaRPr lang="en-US" altLang="zh-TW" sz="1200" dirty="0" smtClean="0">
              <a:latin typeface="標楷體" panose="03000509000000000000" pitchFamily="65" charset="-120"/>
              <a:ea typeface="標楷體" panose="03000509000000000000" pitchFamily="65" charset="-120"/>
            </a:endParaRPr>
          </a:p>
          <a:p>
            <a:pPr algn="dist"/>
            <a:endParaRPr lang="zh-TW" altLang="en-US" sz="1400" dirty="0">
              <a:latin typeface="標楷體" panose="03000509000000000000" pitchFamily="65" charset="-120"/>
              <a:ea typeface="標楷體" panose="03000509000000000000" pitchFamily="65" charset="-120"/>
            </a:endParaRPr>
          </a:p>
        </p:txBody>
      </p:sp>
      <p:pic>
        <p:nvPicPr>
          <p:cNvPr id="44" name="그림 13" descr="화살표_024.png"/>
          <p:cNvPicPr>
            <a:picLocks noChangeAspect="1"/>
          </p:cNvPicPr>
          <p:nvPr/>
        </p:nvPicPr>
        <p:blipFill>
          <a:blip r:embed="rId4" cstate="print"/>
          <a:stretch>
            <a:fillRect/>
          </a:stretch>
        </p:blipFill>
        <p:spPr>
          <a:xfrm rot="2595370">
            <a:off x="4805735" y="2359069"/>
            <a:ext cx="970980" cy="646842"/>
          </a:xfrm>
          <a:prstGeom prst="rect">
            <a:avLst/>
          </a:prstGeom>
        </p:spPr>
      </p:pic>
      <p:grpSp>
        <p:nvGrpSpPr>
          <p:cNvPr id="17" name="群組 16"/>
          <p:cNvGrpSpPr/>
          <p:nvPr/>
        </p:nvGrpSpPr>
        <p:grpSpPr>
          <a:xfrm>
            <a:off x="-900608" y="-171400"/>
            <a:ext cx="1697330" cy="5287195"/>
            <a:chOff x="-2381914" y="814818"/>
            <a:chExt cx="1697330" cy="5287195"/>
          </a:xfrm>
        </p:grpSpPr>
        <p:pic>
          <p:nvPicPr>
            <p:cNvPr id="47" name="그림 28" descr="화살표_030.png"/>
            <p:cNvPicPr>
              <a:picLocks noChangeAspect="1"/>
            </p:cNvPicPr>
            <p:nvPr/>
          </p:nvPicPr>
          <p:blipFill>
            <a:blip r:embed="rId5" cstate="print">
              <a:duotone>
                <a:prstClr val="black"/>
                <a:schemeClr val="accent2">
                  <a:tint val="45000"/>
                  <a:satMod val="400000"/>
                </a:schemeClr>
              </a:duotone>
            </a:blip>
            <a:stretch>
              <a:fillRect/>
            </a:stretch>
          </p:blipFill>
          <p:spPr>
            <a:xfrm rot="16200000">
              <a:off x="-4100480" y="2533384"/>
              <a:ext cx="5134461" cy="1697330"/>
            </a:xfrm>
            <a:prstGeom prst="rect">
              <a:avLst/>
            </a:prstGeom>
          </p:spPr>
        </p:pic>
        <p:sp>
          <p:nvSpPr>
            <p:cNvPr id="15" name="文字方塊 14"/>
            <p:cNvSpPr txBox="1"/>
            <p:nvPr/>
          </p:nvSpPr>
          <p:spPr>
            <a:xfrm>
              <a:off x="-1823355" y="1700808"/>
              <a:ext cx="490699" cy="440120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spcBef>
                  <a:spcPts val="600"/>
                </a:spcBef>
                <a:spcAft>
                  <a:spcPts val="600"/>
                </a:spcAft>
              </a:pPr>
              <a:r>
                <a:rPr lang="zh-TW" altLang="en-US" sz="2000" b="1" dirty="0" smtClean="0">
                  <a:latin typeface="標楷體" panose="03000509000000000000" pitchFamily="65" charset="-120"/>
                  <a:ea typeface="標楷體" panose="03000509000000000000" pitchFamily="65" charset="-120"/>
                </a:rPr>
                <a:t>不接受股東持現股辦理收購申請</a:t>
              </a:r>
              <a:endParaRPr lang="zh-TW" altLang="en-US" sz="2000" b="1" dirty="0">
                <a:latin typeface="標楷體" panose="03000509000000000000" pitchFamily="65" charset="-120"/>
                <a:ea typeface="標楷體" panose="03000509000000000000" pitchFamily="65" charset="-120"/>
              </a:endParaRPr>
            </a:p>
          </p:txBody>
        </p:sp>
      </p:grpSp>
      <p:sp>
        <p:nvSpPr>
          <p:cNvPr id="23" name="文字方塊 22"/>
          <p:cNvSpPr txBox="1"/>
          <p:nvPr/>
        </p:nvSpPr>
        <p:spPr>
          <a:xfrm>
            <a:off x="49813" y="5138028"/>
            <a:ext cx="6750566" cy="523220"/>
          </a:xfrm>
          <a:prstGeom prst="rect">
            <a:avLst/>
          </a:prstGeom>
          <a:noFill/>
        </p:spPr>
        <p:txBody>
          <a:bodyPr wrap="none" rtlCol="0">
            <a:spAutoFit/>
          </a:bodyPr>
          <a:lstStyle/>
          <a:p>
            <a:pPr marL="457200" indent="-457200">
              <a:buFont typeface="Wingdings" panose="05000000000000000000" pitchFamily="2" charset="2"/>
              <a:buChar char="Ø"/>
            </a:pPr>
            <a:r>
              <a:rPr lang="zh-TW" altLang="en-US" sz="2800" dirty="0">
                <a:latin typeface="標楷體" panose="03000509000000000000" pitchFamily="65" charset="-120"/>
                <a:ea typeface="標楷體" panose="03000509000000000000" pitchFamily="65" charset="-120"/>
              </a:rPr>
              <a:t>步驟二：參閱上述</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集保股票劃撥申請</a:t>
            </a:r>
            <a:r>
              <a:rPr lang="en-US" altLang="zh-TW" sz="2800" dirty="0">
                <a:latin typeface="標楷體" panose="03000509000000000000" pitchFamily="65" charset="-120"/>
                <a:ea typeface="標楷體" panose="03000509000000000000" pitchFamily="65" charset="-120"/>
              </a:rPr>
              <a:t>｣</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808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611560" y="332656"/>
            <a:ext cx="8136904" cy="6555641"/>
          </a:xfrm>
          <a:prstGeom prst="rect">
            <a:avLst/>
          </a:prstGeom>
          <a:noFill/>
        </p:spPr>
        <p:txBody>
          <a:bodyPr wrap="square" rtlCol="0">
            <a:spAutoFit/>
          </a:bodyPr>
          <a:lstStyle/>
          <a:p>
            <a:pPr marL="342900" indent="-342900">
              <a:buFont typeface="Wingdings" panose="05000000000000000000" pitchFamily="2" charset="2"/>
              <a:buChar char="l"/>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應賣人應對提出應賣之股份有所有權，應賣人對提出應賣之股份不得有任何質權設定或轉讓限制</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Font typeface="Wingdings" panose="05000000000000000000" pitchFamily="2" charset="2"/>
              <a:buChar char="l"/>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融資買進之股票需先行還款後始得應賣</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Font typeface="Wingdings" panose="05000000000000000000" pitchFamily="2" charset="2"/>
              <a:buChar char="l"/>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應賣股數低於</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股</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不含</a:t>
            </a:r>
            <a:r>
              <a:rPr lang="en-US" altLang="zh-TW" sz="200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smtClean="0">
                <a:latin typeface="Times New Roman" panose="02020603050405020304" pitchFamily="18" charset="0"/>
                <a:ea typeface="標楷體" panose="03000509000000000000" pitchFamily="65" charset="-120"/>
                <a:cs typeface="Times New Roman" panose="02020603050405020304" pitchFamily="18" charset="0"/>
              </a:rPr>
              <a:t>不受理</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Font typeface="Wingdings" panose="05000000000000000000" pitchFamily="2" charset="2"/>
              <a:buChar char="l"/>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「康和綜合證券公開收購專戶」（帳號：</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84501383530</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Font typeface="Wingdings" panose="05000000000000000000" pitchFamily="2" charset="2"/>
              <a:buChar char="l"/>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應</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賣人決定是否申請應賣前，應詳閱公開收購說明書之內容並充分瞭解應賣之風險事項。當應賣人申請應賣時，視為同意臺灣集中保管結算所股份有限公司及公開收購人對康和綜合證券股份有限公司提供該應賣人之姓名或名稱、地址、身分證字號或統一編號等股東資料，以辦理通知或其他與公開收購相關之事宜</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Font typeface="Wingdings" panose="05000000000000000000" pitchFamily="2" charset="2"/>
              <a:buChar char="l"/>
            </a:pP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本次公開收購係採行</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一人一集保帳戶應賣為限</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之原則，即同一人若有開立二個以上集保帳戶者，應自行選定一個集保帳戶參與應賣，否則不予受理。若應賣人同時於二家以上證券商或保管銀行帳戶皆持有被收購公司有價證券者，應賣人倘先以其中一個帳戶參與應賣後，復欲以另一個帳戶參與應賣時，應賣人應將欲交存之有價證券匯撥至前已辦理交存之帳戶後參與應賣；或撤銷前已辦理交存之有價證券後，於另一個帳戶參與應賣。但排除本國法人及依證交所營業細則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75</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條之</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（櫃檯買賣中心業務規則第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45</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條之</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項第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款至第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款與第</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款所定得於同一證券經紀商同一營業處所開立二個以上交易帳戶（即全權委託投資帳戶、境外外國機構投資人帳戶、大陸地區機構投資人帳戶、信託專戶）之情形</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0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009619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566</Words>
  <Application>Microsoft Office PowerPoint</Application>
  <PresentationFormat>如螢幕大小 (4:3)</PresentationFormat>
  <Paragraphs>46</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Office 佈景主題</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唐筱菁企業金融部承銷業務處</dc:creator>
  <cp:lastModifiedBy>盧怡恒</cp:lastModifiedBy>
  <cp:revision>21</cp:revision>
  <dcterms:created xsi:type="dcterms:W3CDTF">2017-09-05T11:32:37Z</dcterms:created>
  <dcterms:modified xsi:type="dcterms:W3CDTF">2020-12-02T00:11:57Z</dcterms:modified>
</cp:coreProperties>
</file>